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sldIdLst>
    <p:sldId id="257" r:id="rId2"/>
    <p:sldId id="258" r:id="rId3"/>
    <p:sldId id="259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2" r:id="rId18"/>
    <p:sldId id="274" r:id="rId19"/>
    <p:sldId id="275" r:id="rId20"/>
    <p:sldId id="276" r:id="rId21"/>
    <p:sldId id="289" r:id="rId22"/>
    <p:sldId id="277" r:id="rId23"/>
    <p:sldId id="278" r:id="rId24"/>
    <p:sldId id="279" r:id="rId25"/>
    <p:sldId id="280" r:id="rId26"/>
    <p:sldId id="281" r:id="rId27"/>
    <p:sldId id="290" r:id="rId28"/>
    <p:sldId id="318" r:id="rId29"/>
    <p:sldId id="315" r:id="rId30"/>
    <p:sldId id="316" r:id="rId31"/>
    <p:sldId id="317" r:id="rId32"/>
    <p:sldId id="288" r:id="rId33"/>
    <p:sldId id="313" r:id="rId34"/>
    <p:sldId id="314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5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ECEDB-97B9-459C-A382-C7513B9946EB}" type="doc">
      <dgm:prSet loTypeId="urn:microsoft.com/office/officeart/2005/8/layout/vList2#1" loCatId="list" qsTypeId="urn:microsoft.com/office/officeart/2005/8/quickstyle/simple1#1" qsCatId="simple" csTypeId="urn:microsoft.com/office/officeart/2005/8/colors/colorful5#1" csCatId="accent1" phldr="0"/>
      <dgm:spPr/>
      <dgm:t>
        <a:bodyPr/>
        <a:lstStyle/>
        <a:p>
          <a:endParaRPr lang="zh-CN" altLang="en-US"/>
        </a:p>
      </dgm:t>
    </dgm:pt>
    <dgm:pt modelId="{49D796A5-6D71-4135-A74D-6066142AF17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项目实施</a:t>
          </a:r>
        </a:p>
      </dgm:t>
    </dgm:pt>
    <dgm:pt modelId="{0588D79C-D327-48CD-AD7F-3019BA4B808D}" type="parTrans" cxnId="{DA35B2B4-6755-48DD-B025-35F641DFE89B}">
      <dgm:prSet/>
      <dgm:spPr/>
      <dgm:t>
        <a:bodyPr/>
        <a:lstStyle/>
        <a:p>
          <a:endParaRPr lang="zh-CN" altLang="en-US"/>
        </a:p>
      </dgm:t>
    </dgm:pt>
    <dgm:pt modelId="{069C7050-88EB-495E-9F09-EB5E3BAC948F}" type="sibTrans" cxnId="{DA35B2B4-6755-48DD-B025-35F641DFE89B}">
      <dgm:prSet/>
      <dgm:spPr/>
      <dgm:t>
        <a:bodyPr/>
        <a:lstStyle/>
        <a:p>
          <a:endParaRPr lang="zh-CN" altLang="en-US"/>
        </a:p>
      </dgm:t>
    </dgm:pt>
    <dgm:pt modelId="{5618F486-258F-471D-ADD1-C0B9BDB9929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项目结果验证</a:t>
          </a:r>
        </a:p>
      </dgm:t>
    </dgm:pt>
    <dgm:pt modelId="{C2B9CF0E-122F-457C-BC42-58873FE78D4E}" type="parTrans" cxnId="{3FC19F69-549E-4FA8-BA65-C6C10C0BC4F9}">
      <dgm:prSet/>
      <dgm:spPr/>
      <dgm:t>
        <a:bodyPr/>
        <a:lstStyle/>
        <a:p>
          <a:endParaRPr lang="zh-CN" altLang="en-US"/>
        </a:p>
      </dgm:t>
    </dgm:pt>
    <dgm:pt modelId="{39189084-72FD-4257-BB51-595C26129668}" type="sibTrans" cxnId="{3FC19F69-549E-4FA8-BA65-C6C10C0BC4F9}">
      <dgm:prSet/>
      <dgm:spPr/>
      <dgm:t>
        <a:bodyPr/>
        <a:lstStyle/>
        <a:p>
          <a:endParaRPr lang="zh-CN" altLang="en-US"/>
        </a:p>
      </dgm:t>
    </dgm:pt>
    <dgm:pt modelId="{7109818C-18FC-4579-AEF6-3E85FBF7915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项目实施按时完成</a:t>
          </a:r>
        </a:p>
      </dgm:t>
    </dgm:pt>
    <dgm:pt modelId="{0A335BFE-18FD-424D-BDED-6E6D779ADD6C}" type="parTrans" cxnId="{B478C14D-A9E0-44CE-A87E-1B804B6F5F0E}">
      <dgm:prSet/>
      <dgm:spPr/>
    </dgm:pt>
    <dgm:pt modelId="{51705A60-5644-405B-932E-488A62F14E5E}" type="sibTrans" cxnId="{B478C14D-A9E0-44CE-A87E-1B804B6F5F0E}">
      <dgm:prSet/>
      <dgm:spPr/>
    </dgm:pt>
    <dgm:pt modelId="{4DF07D03-1753-41E8-B5B8-9DFF8F1D842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项目实施完全符合实施方案</a:t>
          </a:r>
        </a:p>
      </dgm:t>
    </dgm:pt>
    <dgm:pt modelId="{03E1D618-D0C2-4600-851E-E359A01D9830}" type="parTrans" cxnId="{99B32249-116C-4682-93F8-B13BFEEF5CCA}">
      <dgm:prSet/>
      <dgm:spPr/>
    </dgm:pt>
    <dgm:pt modelId="{B17C2F6A-8908-4FC4-B6CE-637C83D39D9D}" type="sibTrans" cxnId="{99B32249-116C-4682-93F8-B13BFEEF5CCA}">
      <dgm:prSet/>
      <dgm:spPr/>
    </dgm:pt>
    <dgm:pt modelId="{C4306C4E-1A7A-40FF-99D9-F2D7D1C54E7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项目人员遵守项目实施规范</a:t>
          </a:r>
        </a:p>
      </dgm:t>
    </dgm:pt>
    <dgm:pt modelId="{94817537-3EA0-414A-96FB-0220D2207683}" type="parTrans" cxnId="{FC3756E5-1D9F-42CD-90C9-130E0E79E6E5}">
      <dgm:prSet/>
      <dgm:spPr/>
    </dgm:pt>
    <dgm:pt modelId="{84E32E89-F691-4995-84CC-B021346547F0}" type="sibTrans" cxnId="{FC3756E5-1D9F-42CD-90C9-130E0E79E6E5}">
      <dgm:prSet/>
      <dgm:spPr/>
    </dgm:pt>
    <dgm:pt modelId="{ADA5AD25-3BC2-4E43-8A35-6AA42204E0F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文档</a:t>
          </a:r>
        </a:p>
      </dgm:t>
    </dgm:pt>
    <dgm:pt modelId="{79C8FE9E-B1A2-429E-AD49-52CD37207E80}" type="parTrans" cxnId="{25E12681-92C2-4EC2-9F2D-31D4563916B6}">
      <dgm:prSet/>
      <dgm:spPr/>
      <dgm:t>
        <a:bodyPr/>
        <a:lstStyle/>
        <a:p>
          <a:endParaRPr lang="zh-CN" altLang="en-US"/>
        </a:p>
      </dgm:t>
    </dgm:pt>
    <dgm:pt modelId="{515896BF-1DB2-4936-A3D4-AA39D53C21BD}" type="sibTrans" cxnId="{25E12681-92C2-4EC2-9F2D-31D4563916B6}">
      <dgm:prSet/>
      <dgm:spPr/>
      <dgm:t>
        <a:bodyPr/>
        <a:lstStyle/>
        <a:p>
          <a:endParaRPr lang="zh-CN" altLang="en-US"/>
        </a:p>
      </dgm:t>
    </dgm:pt>
    <dgm:pt modelId="{4169930F-5254-4ACB-91D0-FFB642E30E0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设计方案真实准确</a:t>
          </a:r>
        </a:p>
      </dgm:t>
    </dgm:pt>
    <dgm:pt modelId="{BE7C80D8-6997-4B9A-A1AD-A1C5B4B3265A}" type="parTrans" cxnId="{03A813C8-50BE-406C-BD86-18DF48273B5D}">
      <dgm:prSet/>
      <dgm:spPr/>
      <dgm:t>
        <a:bodyPr/>
        <a:lstStyle/>
        <a:p>
          <a:endParaRPr lang="zh-CN" altLang="en-US"/>
        </a:p>
      </dgm:t>
    </dgm:pt>
    <dgm:pt modelId="{3FE86934-2540-468C-9B62-AE2918C65515}" type="sibTrans" cxnId="{03A813C8-50BE-406C-BD86-18DF48273B5D}">
      <dgm:prSet/>
      <dgm:spPr/>
      <dgm:t>
        <a:bodyPr/>
        <a:lstStyle/>
        <a:p>
          <a:endParaRPr lang="zh-CN" altLang="en-US"/>
        </a:p>
      </dgm:t>
    </dgm:pt>
    <dgm:pt modelId="{C411B7FC-62B0-4C19-8D50-08E093562089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项目输出文档完整</a:t>
          </a:r>
        </a:p>
      </dgm:t>
    </dgm:pt>
    <dgm:pt modelId="{A0A89B20-2DC2-47EB-8B24-63D3281C4748}" type="parTrans" cxnId="{F9F08B80-65D5-40DC-9A51-CB5442FCBD0F}">
      <dgm:prSet/>
      <dgm:spPr/>
    </dgm:pt>
    <dgm:pt modelId="{34EB1398-81F1-4746-A51E-C51266D04523}" type="sibTrans" cxnId="{F9F08B80-65D5-40DC-9A51-CB5442FCBD0F}">
      <dgm:prSet/>
      <dgm:spPr/>
    </dgm:pt>
    <dgm:pt modelId="{775572F3-0553-494B-93ED-F37B044DEB6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项目文档按时输出</a:t>
          </a:r>
        </a:p>
      </dgm:t>
    </dgm:pt>
    <dgm:pt modelId="{AD19EE6C-4090-493A-BC17-D6D0B933697F}" type="parTrans" cxnId="{A8DE7D3F-2D5A-4FE3-B8F6-6F326D552265}">
      <dgm:prSet/>
      <dgm:spPr/>
    </dgm:pt>
    <dgm:pt modelId="{D4D668CD-1FDA-4DC7-8B04-F677F4F0D72E}" type="sibTrans" cxnId="{A8DE7D3F-2D5A-4FE3-B8F6-6F326D552265}">
      <dgm:prSet/>
      <dgm:spPr/>
    </dgm:pt>
    <dgm:pt modelId="{2ADAB37A-2FD2-4B9F-ADA4-064EA79613A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zh-CN" altLang="en-US"/>
            <a:t>项目人员遵守项目实施规范</a:t>
          </a:r>
        </a:p>
      </dgm:t>
    </dgm:pt>
    <dgm:pt modelId="{2D9FFE16-EDD9-465D-AD5F-D30433687F37}" type="parTrans" cxnId="{F73B3F03-00F9-4EE3-80C4-AFB1470A0A54}">
      <dgm:prSet/>
      <dgm:spPr/>
    </dgm:pt>
    <dgm:pt modelId="{77F64BCE-322B-45E4-9352-D808E268418A}" type="sibTrans" cxnId="{F73B3F03-00F9-4EE3-80C4-AFB1470A0A54}">
      <dgm:prSet/>
      <dgm:spPr/>
    </dgm:pt>
    <dgm:pt modelId="{A7F9457A-77AE-40C5-ACD6-D05C90196DBC}" type="pres">
      <dgm:prSet presAssocID="{19AECEDB-97B9-459C-A382-C7513B9946EB}" presName="linear" presStyleCnt="0">
        <dgm:presLayoutVars>
          <dgm:animLvl val="lvl"/>
          <dgm:resizeHandles val="exact"/>
        </dgm:presLayoutVars>
      </dgm:prSet>
      <dgm:spPr/>
    </dgm:pt>
    <dgm:pt modelId="{EEC92631-438E-4889-A2D9-01FE2CDC88D6}" type="pres">
      <dgm:prSet presAssocID="{49D796A5-6D71-4135-A74D-6066142AF1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928AFD-C21C-4579-AB4A-38CEB4BDF82D}" type="pres">
      <dgm:prSet presAssocID="{49D796A5-6D71-4135-A74D-6066142AF174}" presName="childText" presStyleLbl="revTx" presStyleIdx="0" presStyleCnt="2">
        <dgm:presLayoutVars>
          <dgm:bulletEnabled val="1"/>
        </dgm:presLayoutVars>
      </dgm:prSet>
      <dgm:spPr/>
    </dgm:pt>
    <dgm:pt modelId="{66C12D09-2C23-48C2-8818-E713E46EB78F}" type="pres">
      <dgm:prSet presAssocID="{ADA5AD25-3BC2-4E43-8A35-6AA42204E0F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229C2A-B173-4AE4-BFD6-2ABD7F4D4C6E}" type="pres">
      <dgm:prSet presAssocID="{ADA5AD25-3BC2-4E43-8A35-6AA42204E0F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3B3F03-00F9-4EE3-80C4-AFB1470A0A54}" srcId="{ADA5AD25-3BC2-4E43-8A35-6AA42204E0F6}" destId="{2ADAB37A-2FD2-4B9F-ADA4-064EA79613AC}" srcOrd="3" destOrd="0" parTransId="{2D9FFE16-EDD9-465D-AD5F-D30433687F37}" sibTransId="{77F64BCE-322B-45E4-9352-D808E268418A}"/>
    <dgm:cxn modelId="{8D73F007-1DB6-4DAA-B822-0D838377B7AA}" type="presOf" srcId="{7109818C-18FC-4579-AEF6-3E85FBF7915C}" destId="{0A928AFD-C21C-4579-AB4A-38CEB4BDF82D}" srcOrd="0" destOrd="1" presId="urn:microsoft.com/office/officeart/2005/8/layout/vList2#1"/>
    <dgm:cxn modelId="{5CEE9C12-AEA2-47BA-9C0E-20531F53FDAD}" type="presOf" srcId="{C411B7FC-62B0-4C19-8D50-08E093562089}" destId="{8D229C2A-B173-4AE4-BFD6-2ABD7F4D4C6E}" srcOrd="0" destOrd="1" presId="urn:microsoft.com/office/officeart/2005/8/layout/vList2#1"/>
    <dgm:cxn modelId="{999E1F1F-2A21-4BB7-A8FB-E3825E94D2E9}" type="presOf" srcId="{775572F3-0553-494B-93ED-F37B044DEB67}" destId="{8D229C2A-B173-4AE4-BFD6-2ABD7F4D4C6E}" srcOrd="0" destOrd="2" presId="urn:microsoft.com/office/officeart/2005/8/layout/vList2#1"/>
    <dgm:cxn modelId="{72CA5D2C-2F30-4CC2-960B-ADABC86873BD}" type="presOf" srcId="{4169930F-5254-4ACB-91D0-FFB642E30E00}" destId="{8D229C2A-B173-4AE4-BFD6-2ABD7F4D4C6E}" srcOrd="0" destOrd="0" presId="urn:microsoft.com/office/officeart/2005/8/layout/vList2#1"/>
    <dgm:cxn modelId="{A8DE7D3F-2D5A-4FE3-B8F6-6F326D552265}" srcId="{ADA5AD25-3BC2-4E43-8A35-6AA42204E0F6}" destId="{775572F3-0553-494B-93ED-F37B044DEB67}" srcOrd="2" destOrd="0" parTransId="{AD19EE6C-4090-493A-BC17-D6D0B933697F}" sibTransId="{D4D668CD-1FDA-4DC7-8B04-F677F4F0D72E}"/>
    <dgm:cxn modelId="{AB9F4F43-B4B0-482F-B07A-538223EEBF65}" type="presOf" srcId="{5618F486-258F-471D-ADD1-C0B9BDB9929B}" destId="{0A928AFD-C21C-4579-AB4A-38CEB4BDF82D}" srcOrd="0" destOrd="0" presId="urn:microsoft.com/office/officeart/2005/8/layout/vList2#1"/>
    <dgm:cxn modelId="{99B32249-116C-4682-93F8-B13BFEEF5CCA}" srcId="{49D796A5-6D71-4135-A74D-6066142AF174}" destId="{4DF07D03-1753-41E8-B5B8-9DFF8F1D8426}" srcOrd="2" destOrd="0" parTransId="{03E1D618-D0C2-4600-851E-E359A01D9830}" sibTransId="{B17C2F6A-8908-4FC4-B6CE-637C83D39D9D}"/>
    <dgm:cxn modelId="{3FC19F69-549E-4FA8-BA65-C6C10C0BC4F9}" srcId="{49D796A5-6D71-4135-A74D-6066142AF174}" destId="{5618F486-258F-471D-ADD1-C0B9BDB9929B}" srcOrd="0" destOrd="0" parTransId="{C2B9CF0E-122F-457C-BC42-58873FE78D4E}" sibTransId="{39189084-72FD-4257-BB51-595C26129668}"/>
    <dgm:cxn modelId="{B478C14D-A9E0-44CE-A87E-1B804B6F5F0E}" srcId="{49D796A5-6D71-4135-A74D-6066142AF174}" destId="{7109818C-18FC-4579-AEF6-3E85FBF7915C}" srcOrd="1" destOrd="0" parTransId="{0A335BFE-18FD-424D-BDED-6E6D779ADD6C}" sibTransId="{51705A60-5644-405B-932E-488A62F14E5E}"/>
    <dgm:cxn modelId="{F9F08B80-65D5-40DC-9A51-CB5442FCBD0F}" srcId="{ADA5AD25-3BC2-4E43-8A35-6AA42204E0F6}" destId="{C411B7FC-62B0-4C19-8D50-08E093562089}" srcOrd="1" destOrd="0" parTransId="{A0A89B20-2DC2-47EB-8B24-63D3281C4748}" sibTransId="{34EB1398-81F1-4746-A51E-C51266D04523}"/>
    <dgm:cxn modelId="{25E12681-92C2-4EC2-9F2D-31D4563916B6}" srcId="{19AECEDB-97B9-459C-A382-C7513B9946EB}" destId="{ADA5AD25-3BC2-4E43-8A35-6AA42204E0F6}" srcOrd="1" destOrd="0" parTransId="{79C8FE9E-B1A2-429E-AD49-52CD37207E80}" sibTransId="{515896BF-1DB2-4936-A3D4-AA39D53C21BD}"/>
    <dgm:cxn modelId="{3D6E1992-E5F3-42D8-AB22-3BBF0FF828CF}" type="presOf" srcId="{49D796A5-6D71-4135-A74D-6066142AF174}" destId="{EEC92631-438E-4889-A2D9-01FE2CDC88D6}" srcOrd="0" destOrd="0" presId="urn:microsoft.com/office/officeart/2005/8/layout/vList2#1"/>
    <dgm:cxn modelId="{AEF397A6-1EF4-47BA-8C30-ED6A368B1CE8}" type="presOf" srcId="{4DF07D03-1753-41E8-B5B8-9DFF8F1D8426}" destId="{0A928AFD-C21C-4579-AB4A-38CEB4BDF82D}" srcOrd="0" destOrd="2" presId="urn:microsoft.com/office/officeart/2005/8/layout/vList2#1"/>
    <dgm:cxn modelId="{76F0C2B2-2E5E-4B41-A022-9BE46B41C5FC}" type="presOf" srcId="{ADA5AD25-3BC2-4E43-8A35-6AA42204E0F6}" destId="{66C12D09-2C23-48C2-8818-E713E46EB78F}" srcOrd="0" destOrd="0" presId="urn:microsoft.com/office/officeart/2005/8/layout/vList2#1"/>
    <dgm:cxn modelId="{DA35B2B4-6755-48DD-B025-35F641DFE89B}" srcId="{19AECEDB-97B9-459C-A382-C7513B9946EB}" destId="{49D796A5-6D71-4135-A74D-6066142AF174}" srcOrd="0" destOrd="0" parTransId="{0588D79C-D327-48CD-AD7F-3019BA4B808D}" sibTransId="{069C7050-88EB-495E-9F09-EB5E3BAC948F}"/>
    <dgm:cxn modelId="{FA98B3B4-14EE-4956-9327-E6A82DF92EC6}" type="presOf" srcId="{C4306C4E-1A7A-40FF-99D9-F2D7D1C54E7C}" destId="{0A928AFD-C21C-4579-AB4A-38CEB4BDF82D}" srcOrd="0" destOrd="3" presId="urn:microsoft.com/office/officeart/2005/8/layout/vList2#1"/>
    <dgm:cxn modelId="{CFA50DC6-0EBB-4D5A-9991-71E12DB07229}" type="presOf" srcId="{2ADAB37A-2FD2-4B9F-ADA4-064EA79613AC}" destId="{8D229C2A-B173-4AE4-BFD6-2ABD7F4D4C6E}" srcOrd="0" destOrd="3" presId="urn:microsoft.com/office/officeart/2005/8/layout/vList2#1"/>
    <dgm:cxn modelId="{03A813C8-50BE-406C-BD86-18DF48273B5D}" srcId="{ADA5AD25-3BC2-4E43-8A35-6AA42204E0F6}" destId="{4169930F-5254-4ACB-91D0-FFB642E30E00}" srcOrd="0" destOrd="0" parTransId="{BE7C80D8-6997-4B9A-A1AD-A1C5B4B3265A}" sibTransId="{3FE86934-2540-468C-9B62-AE2918C65515}"/>
    <dgm:cxn modelId="{FC3756E5-1D9F-42CD-90C9-130E0E79E6E5}" srcId="{49D796A5-6D71-4135-A74D-6066142AF174}" destId="{C4306C4E-1A7A-40FF-99D9-F2D7D1C54E7C}" srcOrd="3" destOrd="0" parTransId="{94817537-3EA0-414A-96FB-0220D2207683}" sibTransId="{84E32E89-F691-4995-84CC-B021346547F0}"/>
    <dgm:cxn modelId="{368CC1E7-B893-4773-9353-AD5C54E4AA5D}" type="presOf" srcId="{19AECEDB-97B9-459C-A382-C7513B9946EB}" destId="{A7F9457A-77AE-40C5-ACD6-D05C90196DBC}" srcOrd="0" destOrd="0" presId="urn:microsoft.com/office/officeart/2005/8/layout/vList2#1"/>
    <dgm:cxn modelId="{8158F264-7FCF-488F-B47C-6AAD70D0B281}" type="presParOf" srcId="{A7F9457A-77AE-40C5-ACD6-D05C90196DBC}" destId="{EEC92631-438E-4889-A2D9-01FE2CDC88D6}" srcOrd="0" destOrd="0" presId="urn:microsoft.com/office/officeart/2005/8/layout/vList2#1"/>
    <dgm:cxn modelId="{0D897A1E-C73B-4249-ADCD-074BCD8A0148}" type="presParOf" srcId="{A7F9457A-77AE-40C5-ACD6-D05C90196DBC}" destId="{0A928AFD-C21C-4579-AB4A-38CEB4BDF82D}" srcOrd="1" destOrd="0" presId="urn:microsoft.com/office/officeart/2005/8/layout/vList2#1"/>
    <dgm:cxn modelId="{360400A5-66C8-4157-9B5E-9717E289192A}" type="presParOf" srcId="{A7F9457A-77AE-40C5-ACD6-D05C90196DBC}" destId="{66C12D09-2C23-48C2-8818-E713E46EB78F}" srcOrd="2" destOrd="0" presId="urn:microsoft.com/office/officeart/2005/8/layout/vList2#1"/>
    <dgm:cxn modelId="{9F053779-AAD5-4A00-A162-C9135627B150}" type="presParOf" srcId="{A7F9457A-77AE-40C5-ACD6-D05C90196DBC}" destId="{8D229C2A-B173-4AE4-BFD6-2ABD7F4D4C6E}" srcOrd="3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92631-438E-4889-A2D9-01FE2CDC88D6}">
      <dsp:nvSpPr>
        <dsp:cNvPr id="0" name=""/>
        <dsp:cNvSpPr/>
      </dsp:nvSpPr>
      <dsp:spPr bwMode="white">
        <a:xfrm>
          <a:off x="0" y="69977"/>
          <a:ext cx="8128000" cy="8073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/>
            <a:t>项目实施</a:t>
          </a:r>
        </a:p>
      </dsp:txBody>
      <dsp:txXfrm>
        <a:off x="39409" y="109386"/>
        <a:ext cx="8049182" cy="728482"/>
      </dsp:txXfrm>
    </dsp:sp>
    <dsp:sp modelId="{0A928AFD-C21C-4579-AB4A-38CEB4BDF82D}">
      <dsp:nvSpPr>
        <dsp:cNvPr id="0" name=""/>
        <dsp:cNvSpPr/>
      </dsp:nvSpPr>
      <dsp:spPr bwMode="white">
        <a:xfrm>
          <a:off x="0" y="877277"/>
          <a:ext cx="8128000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项目结果验证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项目实施按时完成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项目实施完全符合实施方案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项目人员遵守项目实施规范</a:t>
          </a:r>
        </a:p>
      </dsp:txBody>
      <dsp:txXfrm>
        <a:off x="0" y="877277"/>
        <a:ext cx="8128000" cy="1831950"/>
      </dsp:txXfrm>
    </dsp:sp>
    <dsp:sp modelId="{66C12D09-2C23-48C2-8818-E713E46EB78F}">
      <dsp:nvSpPr>
        <dsp:cNvPr id="0" name=""/>
        <dsp:cNvSpPr/>
      </dsp:nvSpPr>
      <dsp:spPr bwMode="white">
        <a:xfrm>
          <a:off x="0" y="2709227"/>
          <a:ext cx="8128000" cy="807300"/>
        </a:xfrm>
        <a:prstGeom prst="roundRect">
          <a:avLst/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/>
            <a:t>文档</a:t>
          </a:r>
        </a:p>
      </dsp:txBody>
      <dsp:txXfrm>
        <a:off x="39409" y="2748636"/>
        <a:ext cx="8049182" cy="728482"/>
      </dsp:txXfrm>
    </dsp:sp>
    <dsp:sp modelId="{8D229C2A-B173-4AE4-BFD6-2ABD7F4D4C6E}">
      <dsp:nvSpPr>
        <dsp:cNvPr id="0" name=""/>
        <dsp:cNvSpPr/>
      </dsp:nvSpPr>
      <dsp:spPr bwMode="white">
        <a:xfrm>
          <a:off x="0" y="3516527"/>
          <a:ext cx="8128000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设计方案真实准确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项目输出文档完整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项目文档按时输出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/>
            <a:t>项目人员遵守项目实施规范</a:t>
          </a:r>
        </a:p>
      </dsp:txBody>
      <dsp:txXfrm>
        <a:off x="0" y="3516527"/>
        <a:ext cx="8128000" cy="1831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21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9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6663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4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0693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21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2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739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5017101" y="973336"/>
            <a:ext cx="7380387" cy="49202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33375" y="714375"/>
            <a:ext cx="5524500" cy="273248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375" y="3437930"/>
            <a:ext cx="5524500" cy="2732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134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34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34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34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34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4624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1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9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0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64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2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8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ECA-3842-4754-AC1F-8EB2ED0EB7B3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B61F94-D137-482B-8FF3-DF4E383E0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06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专业实习汇报"/>
          <p:cNvSpPr txBox="1">
            <a:spLocks noGrp="1"/>
          </p:cNvSpPr>
          <p:nvPr>
            <p:ph type="ctrTitle"/>
          </p:nvPr>
        </p:nvSpPr>
        <p:spPr>
          <a:xfrm>
            <a:off x="4019252" y="926432"/>
            <a:ext cx="8915399" cy="2262781"/>
          </a:xfrm>
          <a:prstGeom prst="rect">
            <a:avLst/>
          </a:prstGeom>
        </p:spPr>
        <p:txBody>
          <a:bodyPr/>
          <a:lstStyle/>
          <a:p>
            <a:r>
              <a:rPr err="1"/>
              <a:t>专业实习汇报</a:t>
            </a:r>
            <a:endParaRPr/>
          </a:p>
        </p:txBody>
      </p:sp>
      <p:sp>
        <p:nvSpPr>
          <p:cNvPr id="120" name="北京邮电大学计算机学院实习1班…"/>
          <p:cNvSpPr txBox="1">
            <a:spLocks noGrp="1"/>
          </p:cNvSpPr>
          <p:nvPr>
            <p:ph type="subTitle" idx="1"/>
          </p:nvPr>
        </p:nvSpPr>
        <p:spPr>
          <a:xfrm>
            <a:off x="3823070" y="3815823"/>
            <a:ext cx="8643938" cy="91082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365568">
              <a:defRPr sz="3382"/>
            </a:pPr>
            <a:r>
              <a:t>北京邮电大学计算机学院实习</a:t>
            </a:r>
            <a:r>
              <a:rPr lang="en-US"/>
              <a:t>6</a:t>
            </a:r>
            <a:r>
              <a:t>班</a:t>
            </a:r>
          </a:p>
          <a:p>
            <a:pPr defTabSz="365568">
              <a:defRPr sz="3382"/>
            </a:pPr>
            <a:r>
              <a:t>第 5 组</a:t>
            </a:r>
            <a:r>
              <a:rPr lang="en-US" altLang="zh-CN"/>
              <a:t>——</a:t>
            </a:r>
            <a:r>
              <a:rPr lang="zh-CN" altLang="en-US" b="1"/>
              <a:t>星辰互联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1. 创建网元"/>
          <p:cNvSpPr txBox="1">
            <a:spLocks noGrp="1"/>
          </p:cNvSpPr>
          <p:nvPr>
            <p:ph type="title"/>
          </p:nvPr>
        </p:nvSpPr>
        <p:spPr>
          <a:xfrm>
            <a:off x="1670903" y="-43242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1. 创建网元</a:t>
            </a:r>
          </a:p>
        </p:txBody>
      </p:sp>
      <p:sp>
        <p:nvSpPr>
          <p:cNvPr id="155" name="1. 选择一个独一无二的网元 ID和网元名称此处使用 “8888” 和 “第 5 组”。"/>
          <p:cNvSpPr txBox="1"/>
          <p:nvPr/>
        </p:nvSpPr>
        <p:spPr>
          <a:xfrm>
            <a:off x="1882443" y="1397550"/>
            <a:ext cx="2696685" cy="13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1. 选择一个独一无二的网元 ID和网元名称此处使用 “8888” 和 “第 5 组”。</a:t>
            </a:r>
          </a:p>
        </p:txBody>
      </p:sp>
      <p:sp>
        <p:nvSpPr>
          <p:cNvPr id="156" name="2. 选择网元配置数据版本为 LTE V3.40。"/>
          <p:cNvSpPr txBox="1"/>
          <p:nvPr/>
        </p:nvSpPr>
        <p:spPr>
          <a:xfrm>
            <a:off x="1882443" y="2932098"/>
            <a:ext cx="2696685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2. 选择网元配置数据版本为 LTE V3.40。</a:t>
            </a:r>
          </a:p>
        </p:txBody>
      </p:sp>
      <p:sp>
        <p:nvSpPr>
          <p:cNvPr id="157" name="3. 选择网元运维状态和TD-LTE运维状态为“开通”。"/>
          <p:cNvSpPr txBox="1"/>
          <p:nvPr/>
        </p:nvSpPr>
        <p:spPr>
          <a:xfrm>
            <a:off x="1882443" y="3810119"/>
            <a:ext cx="2696685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3. 选择网元运维状态和TD-LTE运维状态为“开通”。</a:t>
            </a:r>
          </a:p>
        </p:txBody>
      </p:sp>
      <p:sp>
        <p:nvSpPr>
          <p:cNvPr id="158" name="4. 设置网元 IP 地址，用于基站与网络建立连接，此处选择 “10.1.1.22”。"/>
          <p:cNvSpPr txBox="1"/>
          <p:nvPr/>
        </p:nvSpPr>
        <p:spPr>
          <a:xfrm>
            <a:off x="1909232" y="5027468"/>
            <a:ext cx="2696685" cy="13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4. 设置网元 IP 地址，用于基站与网络建立连接，此处选择 “10.1.1.22”。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50AFC-3364-46D2-B572-CC6A16700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19" y="472386"/>
            <a:ext cx="6425340" cy="6134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2. 选择运营商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2. 选择运营商 </a:t>
            </a:r>
          </a:p>
        </p:txBody>
      </p:sp>
      <p:sp>
        <p:nvSpPr>
          <p:cNvPr id="161" name="此处选择代表中国移动的 CMCC。"/>
          <p:cNvSpPr txBox="1"/>
          <p:nvPr/>
        </p:nvSpPr>
        <p:spPr>
          <a:xfrm>
            <a:off x="1887126" y="3458241"/>
            <a:ext cx="2696685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此处选择代表中国移动的 CMCC。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87E549-6D21-42C8-BE58-BC758D8C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26" y="2133073"/>
            <a:ext cx="6687719" cy="3467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3. 配置 PLMN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3. 配置 PLMN </a:t>
            </a:r>
          </a:p>
        </p:txBody>
      </p:sp>
      <p:sp>
        <p:nvSpPr>
          <p:cNvPr id="165" name="配置移动国家码为460，移动网络码20。"/>
          <p:cNvSpPr txBox="1"/>
          <p:nvPr/>
        </p:nvSpPr>
        <p:spPr>
          <a:xfrm>
            <a:off x="1887126" y="3458242"/>
            <a:ext cx="2696685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 dirty="0"/>
              <a:t>配置移动国家码为460，移动网络码</a:t>
            </a:r>
            <a:r>
              <a:rPr lang="en-US" sz="2109" dirty="0"/>
              <a:t>0</a:t>
            </a:r>
            <a:r>
              <a:rPr sz="2109" dirty="0"/>
              <a:t>0。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2DB45-C35F-4F27-A07F-F5F0C6B39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67" y="2260582"/>
            <a:ext cx="6890235" cy="2890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4. 时间配置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4. 时间配置</a:t>
            </a:r>
          </a:p>
        </p:txBody>
      </p:sp>
      <p:sp>
        <p:nvSpPr>
          <p:cNvPr id="169" name="1. 配置NTP 服务器 IP 地址，建议与OMC IP 一致。"/>
          <p:cNvSpPr txBox="1"/>
          <p:nvPr/>
        </p:nvSpPr>
        <p:spPr>
          <a:xfrm>
            <a:off x="1762788" y="2099191"/>
            <a:ext cx="2696685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1. 配置NTP 服务器 IP 地址，建议与OMC IP 一致。</a:t>
            </a:r>
          </a:p>
        </p:txBody>
      </p:sp>
      <p:sp>
        <p:nvSpPr>
          <p:cNvPr id="171" name="2. 因为没有备用设备，所以将 SNTP 使能设置为否。"/>
          <p:cNvSpPr txBox="1"/>
          <p:nvPr/>
        </p:nvSpPr>
        <p:spPr>
          <a:xfrm>
            <a:off x="1762788" y="3611513"/>
            <a:ext cx="2696685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2. 因为没有备用设备，所以将 SNTP 使能设置为否。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AB2C6-C0AC-46BE-8C36-E12AD9A4F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58" y="743301"/>
            <a:ext cx="6984688" cy="5543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5. 添加设备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5. 添加设备</a:t>
            </a:r>
          </a:p>
        </p:txBody>
      </p:sp>
      <p:sp>
        <p:nvSpPr>
          <p:cNvPr id="174" name="1. 在机架上添加 PM，SA，CCE1和 BPL1到相应的位置"/>
          <p:cNvSpPr txBox="1"/>
          <p:nvPr/>
        </p:nvSpPr>
        <p:spPr>
          <a:xfrm>
            <a:off x="1622906" y="2276524"/>
            <a:ext cx="2696685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/>
              <a:t>1. 在机架上添加 PM，SA，CC</a:t>
            </a:r>
            <a:r>
              <a:rPr lang="en-US" sz="2109"/>
              <a:t>C</a:t>
            </a:r>
            <a:r>
              <a:rPr sz="2109"/>
              <a:t>和 BPL1到相应的位置</a:t>
            </a:r>
          </a:p>
        </p:txBody>
      </p:sp>
      <p:sp>
        <p:nvSpPr>
          <p:cNvPr id="175" name="2.添加两台 RRU"/>
          <p:cNvSpPr txBox="1"/>
          <p:nvPr/>
        </p:nvSpPr>
        <p:spPr>
          <a:xfrm>
            <a:off x="1622906" y="3936089"/>
            <a:ext cx="2696685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000"/>
            </a:lvl1pPr>
          </a:lstStyle>
          <a:p>
            <a:r>
              <a:rPr sz="2109" dirty="0"/>
              <a:t>2</a:t>
            </a:r>
            <a:r>
              <a:rPr sz="2109"/>
              <a:t>.添加</a:t>
            </a:r>
            <a:r>
              <a:rPr lang="en-US" sz="2109"/>
              <a:t>4</a:t>
            </a:r>
            <a:r>
              <a:rPr sz="2109"/>
              <a:t>台 </a:t>
            </a:r>
            <a:r>
              <a:rPr sz="2109" dirty="0"/>
              <a:t>RRU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444360-BD9D-4179-9E49-79E38950C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6" y="552734"/>
            <a:ext cx="6653209" cy="6109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9. 拓扑视图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</a:t>
            </a:r>
            <a:r>
              <a:rPr dirty="0"/>
              <a:t>. </a:t>
            </a:r>
            <a:r>
              <a:rPr dirty="0" err="1"/>
              <a:t>拓扑视图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B3B765-08EF-4E2B-9326-4BF7B86E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18" y="2050692"/>
            <a:ext cx="6219514" cy="4396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6. 时钟设备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. </a:t>
            </a:r>
            <a:r>
              <a:rPr dirty="0" err="1"/>
              <a:t>时钟设备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AFE7B-B085-4DEE-AE66-7FAF20DDC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0" y="1869873"/>
            <a:ext cx="6033360" cy="44306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E529C8-2869-4D4E-925A-9CDD8476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20" y="1783964"/>
            <a:ext cx="5667800" cy="460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8. 光口设备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8</a:t>
            </a:r>
            <a:r>
              <a:rPr dirty="0"/>
              <a:t>. </a:t>
            </a:r>
            <a:r>
              <a:rPr dirty="0" err="1"/>
              <a:t>光口设备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69B80-1115-4A8B-8509-5CBFE1218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078" y="1974768"/>
            <a:ext cx="5691512" cy="40960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F9BC54-8472-4727-B94C-44B0DC380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4" y="1974768"/>
            <a:ext cx="5937354" cy="4096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10. 物理层端口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9</a:t>
            </a:r>
            <a:r>
              <a:rPr dirty="0"/>
              <a:t>. </a:t>
            </a:r>
            <a:r>
              <a:rPr dirty="0" err="1"/>
              <a:t>物理层端口</a:t>
            </a:r>
            <a:endParaRPr dirty="0"/>
          </a:p>
        </p:txBody>
      </p:sp>
      <p:sp>
        <p:nvSpPr>
          <p:cNvPr id="198" name="此处选择千兆全双工的光口"/>
          <p:cNvSpPr txBox="1"/>
          <p:nvPr/>
        </p:nvSpPr>
        <p:spPr>
          <a:xfrm>
            <a:off x="8719629" y="3149773"/>
            <a:ext cx="226504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此处选择千兆</a:t>
            </a:r>
            <a:endParaRPr lang="en-US" sz="2400"/>
          </a:p>
          <a:p>
            <a:r>
              <a:rPr sz="2400"/>
              <a:t>全双工的光口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A7F6E-CEFA-4646-ACB7-6B6C37B9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31" y="1919691"/>
            <a:ext cx="6063683" cy="4778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11. 以太网链路层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. </a:t>
            </a:r>
            <a:r>
              <a:rPr dirty="0" err="1"/>
              <a:t>以太网链路层</a:t>
            </a:r>
            <a:endParaRPr dirty="0"/>
          </a:p>
        </p:txBody>
      </p:sp>
      <p:sp>
        <p:nvSpPr>
          <p:cNvPr id="202" name="配置物理层端口，未划分 VLAN，因此 VLAN ID无需填写"/>
          <p:cNvSpPr txBox="1"/>
          <p:nvPr/>
        </p:nvSpPr>
        <p:spPr>
          <a:xfrm>
            <a:off x="8293194" y="2676172"/>
            <a:ext cx="361527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altLang="zh-CN" sz="2400" b="1" dirty="0" err="1"/>
              <a:t>Vlan</a:t>
            </a:r>
            <a:r>
              <a:rPr lang="zh-CN" altLang="en-US" sz="2400" b="1" dirty="0"/>
              <a:t>划分和练习时</a:t>
            </a:r>
            <a:r>
              <a:rPr lang="zh-CN" altLang="en-US" sz="2400" b="1"/>
              <a:t>一样，</a:t>
            </a:r>
            <a:endParaRPr lang="en-US" altLang="zh-CN" sz="2400" b="1"/>
          </a:p>
          <a:p>
            <a:r>
              <a:rPr lang="zh-CN" altLang="en-US" sz="2400" b="1"/>
              <a:t>划分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1096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2096</a:t>
            </a:r>
            <a:endParaRPr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0A1417-627A-479B-AF51-83D31D15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34" y="1949302"/>
            <a:ext cx="5622371" cy="4877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aRT-1"/>
          <p:cNvSpPr txBox="1">
            <a:spLocks noGrp="1"/>
          </p:cNvSpPr>
          <p:nvPr>
            <p:ph type="title"/>
          </p:nvPr>
        </p:nvSpPr>
        <p:spPr>
          <a:xfrm>
            <a:off x="4262437" y="714375"/>
            <a:ext cx="4143376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t>Pa</a:t>
            </a:r>
            <a:r>
              <a:rPr lang="en-US" altLang="zh-CN"/>
              <a:t>rt</a:t>
            </a:r>
            <a:r>
              <a:t>-1</a:t>
            </a:r>
          </a:p>
        </p:txBody>
      </p:sp>
      <p:sp>
        <p:nvSpPr>
          <p:cNvPr id="123" name="项目简介"/>
          <p:cNvSpPr txBox="1">
            <a:spLocks noGrp="1"/>
          </p:cNvSpPr>
          <p:nvPr>
            <p:ph type="body" sz="quarter" idx="1"/>
          </p:nvPr>
        </p:nvSpPr>
        <p:spPr>
          <a:xfrm>
            <a:off x="4024312" y="3577618"/>
            <a:ext cx="4143376" cy="2732485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err="1"/>
              <a:t>项目简介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2.IP 层配置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1</a:t>
            </a:r>
            <a:r>
              <a:rPr lang="en-US" dirty="0"/>
              <a:t>1</a:t>
            </a:r>
            <a:r>
              <a:rPr dirty="0"/>
              <a:t>.IP </a:t>
            </a:r>
            <a:r>
              <a:rPr dirty="0" err="1"/>
              <a:t>层配置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C93BB-E8DE-4636-AEAC-62ADED3D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823370"/>
            <a:ext cx="5310032" cy="4680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FA9A7-BF06-4075-9907-9CA073D4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33" y="1823370"/>
            <a:ext cx="5250256" cy="4742444"/>
          </a:xfrm>
          <a:prstGeom prst="rect">
            <a:avLst/>
          </a:prstGeom>
        </p:spPr>
      </p:pic>
      <p:sp>
        <p:nvSpPr>
          <p:cNvPr id="205" name="此处需要配置两个IP地址和相应的网关。…"/>
          <p:cNvSpPr txBox="1"/>
          <p:nvPr/>
        </p:nvSpPr>
        <p:spPr>
          <a:xfrm>
            <a:off x="3696765" y="5845670"/>
            <a:ext cx="5609742" cy="8970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/>
              <a:t>此处需要配置两个IP地址和相应的网关。</a:t>
            </a:r>
          </a:p>
          <a:p>
            <a:r>
              <a:rPr sz="2400"/>
              <a:t>其中一个是维护 IP，一个是业务 IP。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2.IP 层配置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12.</a:t>
            </a:r>
            <a:r>
              <a:rPr lang="zh-CN" altLang="en-US" dirty="0"/>
              <a:t>带宽资源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C5752-3598-46B4-BCAB-C44A995C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21" y="1811099"/>
            <a:ext cx="8643937" cy="49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13.SCTP配置"/>
          <p:cNvSpPr txBox="1">
            <a:spLocks noGrp="1"/>
          </p:cNvSpPr>
          <p:nvPr>
            <p:ph type="title"/>
          </p:nvPr>
        </p:nvSpPr>
        <p:spPr>
          <a:xfrm>
            <a:off x="1774031" y="-2678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13.SCTP配置</a:t>
            </a:r>
          </a:p>
        </p:txBody>
      </p:sp>
      <p:sp>
        <p:nvSpPr>
          <p:cNvPr id="210" name="无限制式选择TD-LTE。…"/>
          <p:cNvSpPr txBox="1"/>
          <p:nvPr/>
        </p:nvSpPr>
        <p:spPr>
          <a:xfrm>
            <a:off x="1236348" y="2238419"/>
            <a:ext cx="3555658" cy="3396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无限制式选择TD-LTE。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本端和远端端口号选择指定的“36412”。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IP 层配置索引第二条IP层配置，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带宽资源使用第一条带宽资源。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远端 IP使用 MME IP 151.10.151.10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819BC-85C2-4C55-8A8E-9E34D5B0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36" y="971131"/>
            <a:ext cx="6564481" cy="580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14.业务与DSCP映射"/>
          <p:cNvSpPr txBox="1">
            <a:spLocks noGrp="1"/>
          </p:cNvSpPr>
          <p:nvPr>
            <p:ph type="title"/>
          </p:nvPr>
        </p:nvSpPr>
        <p:spPr>
          <a:xfrm>
            <a:off x="1774031" y="-13394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14.业务与DSCP映射</a:t>
            </a:r>
          </a:p>
        </p:txBody>
      </p:sp>
      <p:sp>
        <p:nvSpPr>
          <p:cNvPr id="214" name="IP 层配置索引第二条IP层配置，…"/>
          <p:cNvSpPr txBox="1"/>
          <p:nvPr/>
        </p:nvSpPr>
        <p:spPr>
          <a:xfrm>
            <a:off x="7767905" y="3023600"/>
            <a:ext cx="435375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IP </a:t>
            </a:r>
            <a:r>
              <a:rPr sz="2400" dirty="0" err="1"/>
              <a:t>层配置索引第二条IP层配置</a:t>
            </a:r>
            <a:r>
              <a:rPr sz="2400" dirty="0"/>
              <a:t>，</a:t>
            </a:r>
          </a:p>
          <a:p>
            <a:r>
              <a:rPr sz="2400" dirty="0" err="1"/>
              <a:t>运行商选择配置好的CMCC</a:t>
            </a:r>
            <a:endParaRPr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03FBA9-EAF8-4B29-9F68-63037F6AA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40" y="1824263"/>
            <a:ext cx="5940812" cy="5028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15.OMC通道"/>
          <p:cNvSpPr txBox="1">
            <a:spLocks noGrp="1"/>
          </p:cNvSpPr>
          <p:nvPr>
            <p:ph type="title"/>
          </p:nvPr>
        </p:nvSpPr>
        <p:spPr>
          <a:xfrm>
            <a:off x="1774031" y="-13394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15.OMC通道</a:t>
            </a:r>
          </a:p>
        </p:txBody>
      </p:sp>
      <p:sp>
        <p:nvSpPr>
          <p:cNvPr id="218" name="OMC 服务器地址为网关IP地址。…"/>
          <p:cNvSpPr txBox="1"/>
          <p:nvPr/>
        </p:nvSpPr>
        <p:spPr>
          <a:xfrm>
            <a:off x="7508091" y="2667679"/>
            <a:ext cx="459420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/>
              <a:t>OMC 服务器地址为网关IP地址。</a:t>
            </a:r>
          </a:p>
          <a:p>
            <a:r>
              <a:rPr sz="2400"/>
              <a:t>配置使用的 IP 层和带宽资源。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E76DC7-4F17-47F1-9E58-C432D0C6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31" y="1682534"/>
            <a:ext cx="5875942" cy="500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16.TD-LTE参数"/>
          <p:cNvSpPr txBox="1">
            <a:spLocks noGrp="1"/>
          </p:cNvSpPr>
          <p:nvPr>
            <p:ph type="title"/>
          </p:nvPr>
        </p:nvSpPr>
        <p:spPr>
          <a:xfrm>
            <a:off x="1774031" y="-13394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16.TD-LTE参数</a:t>
            </a:r>
          </a:p>
        </p:txBody>
      </p:sp>
      <p:sp>
        <p:nvSpPr>
          <p:cNvPr id="222" name="按照之前的配置填写eNodeB ID，PLMN信息。…"/>
          <p:cNvSpPr txBox="1"/>
          <p:nvPr/>
        </p:nvSpPr>
        <p:spPr>
          <a:xfrm>
            <a:off x="7123697" y="1899227"/>
            <a:ext cx="4433494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按照之前的配置填写eNodeB ID，PLMN信息。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设置同步保持开关为不使能。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/>
              <a:t>如果基站没接GPS，或者GPS断开，基站会退网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FA746F-8051-443E-9FD1-A498AECE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48" y="1702401"/>
            <a:ext cx="5185549" cy="5194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17.基带资源配置"/>
          <p:cNvSpPr txBox="1">
            <a:spLocks noGrp="1"/>
          </p:cNvSpPr>
          <p:nvPr>
            <p:ph type="title"/>
          </p:nvPr>
        </p:nvSpPr>
        <p:spPr>
          <a:xfrm>
            <a:off x="1774031" y="-13394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17.基带资源配置</a:t>
            </a:r>
          </a:p>
        </p:txBody>
      </p:sp>
      <p:sp>
        <p:nvSpPr>
          <p:cNvPr id="227" name="因为两个直连的RRU，要设计两个基带资源，用上51号RRU，和52RRU，之后配置两个小区，索引不同的RRU"/>
          <p:cNvSpPr txBox="1"/>
          <p:nvPr/>
        </p:nvSpPr>
        <p:spPr>
          <a:xfrm>
            <a:off x="1774031" y="2685751"/>
            <a:ext cx="3402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配置了四个基带资源</a:t>
            </a:r>
            <a:endParaRPr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3BF174-9E26-498D-BE71-9678ACF5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81" y="834064"/>
            <a:ext cx="6186972" cy="5786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372B18-C8CB-4B44-BE3A-AFAEB54A5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" y="4906086"/>
            <a:ext cx="5878282" cy="1714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17.基带资源配置"/>
          <p:cNvSpPr txBox="1">
            <a:spLocks noGrp="1"/>
          </p:cNvSpPr>
          <p:nvPr>
            <p:ph type="title"/>
          </p:nvPr>
        </p:nvSpPr>
        <p:spPr>
          <a:xfrm>
            <a:off x="1774031" y="-13394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1</a:t>
            </a:r>
            <a:r>
              <a:rPr lang="en-US" dirty="0"/>
              <a:t>8</a:t>
            </a:r>
            <a:r>
              <a:rPr dirty="0"/>
              <a:t>.</a:t>
            </a:r>
            <a:r>
              <a:rPr lang="zh-CN" altLang="en-US" dirty="0"/>
              <a:t>小区配置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ABFEEF-A319-49BE-B5E2-22FC5CBC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9416"/>
            <a:ext cx="4770533" cy="1912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2E136-EAFC-4C7F-A3F1-F07B036E5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74" y="2293228"/>
            <a:ext cx="4915326" cy="4298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0E442-3A7A-4FD6-9249-708C57A67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3676"/>
            <a:ext cx="4511431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aRT-1"/>
          <p:cNvSpPr txBox="1">
            <a:spLocks noGrp="1"/>
          </p:cNvSpPr>
          <p:nvPr>
            <p:ph type="title"/>
          </p:nvPr>
        </p:nvSpPr>
        <p:spPr>
          <a:xfrm>
            <a:off x="4262437" y="714375"/>
            <a:ext cx="4143376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t>Pa</a:t>
            </a:r>
            <a:r>
              <a:rPr lang="en-US" altLang="zh-CN"/>
              <a:t>rt</a:t>
            </a:r>
            <a:r>
              <a:t>-</a:t>
            </a:r>
            <a:r>
              <a:rPr lang="en-US"/>
              <a:t>3</a:t>
            </a:r>
          </a:p>
        </p:txBody>
      </p:sp>
      <p:sp>
        <p:nvSpPr>
          <p:cNvPr id="123" name="项目简介"/>
          <p:cNvSpPr txBox="1">
            <a:spLocks noGrp="1"/>
          </p:cNvSpPr>
          <p:nvPr>
            <p:ph type="body" sz="quarter" idx="1"/>
          </p:nvPr>
        </p:nvSpPr>
        <p:spPr>
          <a:xfrm>
            <a:off x="3968970" y="3756372"/>
            <a:ext cx="4730309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zh-CN" altLang="en-US"/>
              <a:t>售后问题与解决</a:t>
            </a:r>
            <a:endParaRPr lang="zh-CN" err="1"/>
          </a:p>
        </p:txBody>
      </p:sp>
    </p:spTree>
    <p:extLst>
      <p:ext uri="{BB962C8B-B14F-4D97-AF65-F5344CB8AC3E}">
        <p14:creationId xmlns:p14="http://schemas.microsoft.com/office/powerpoint/2010/main" val="182043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81C9F-59D0-435A-8B73-F198EAE8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407" y="465894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：如果要覆盖整个校园，则需要</a:t>
            </a:r>
            <a:r>
              <a:rPr lang="en-US" altLang="zh-CN" dirty="0"/>
              <a:t>4</a:t>
            </a:r>
            <a:r>
              <a:rPr lang="zh-CN" altLang="en-US" dirty="0"/>
              <a:t>台</a:t>
            </a:r>
            <a:r>
              <a:rPr lang="en-US" altLang="zh-CN" dirty="0"/>
              <a:t>RRU</a:t>
            </a:r>
            <a:r>
              <a:rPr lang="zh-CN" altLang="en-US" dirty="0"/>
              <a:t>，进而需要</a:t>
            </a:r>
            <a:r>
              <a:rPr lang="en-US" altLang="zh-CN" dirty="0"/>
              <a:t>2</a:t>
            </a:r>
            <a:r>
              <a:rPr lang="zh-CN" altLang="en-US" dirty="0"/>
              <a:t>台</a:t>
            </a:r>
            <a:r>
              <a:rPr lang="en-US" altLang="zh-CN" dirty="0"/>
              <a:t>BPL1.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C1B62B-20D0-4525-8A9F-D557EE8C8C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50975" y="2016125"/>
            <a:ext cx="87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单台</a:t>
            </a:r>
            <a:r>
              <a:rPr lang="en-US" altLang="zh-CN" sz="2400" dirty="0"/>
              <a:t>RRU</a:t>
            </a:r>
            <a:r>
              <a:rPr lang="zh-CN" altLang="en-US" sz="2400" dirty="0"/>
              <a:t>的覆盖半径约为</a:t>
            </a:r>
            <a:r>
              <a:rPr lang="en-US" altLang="zh-CN" sz="2400" dirty="0"/>
              <a:t>200m</a:t>
            </a:r>
            <a:r>
              <a:rPr lang="zh-CN" altLang="en-US" sz="2400" dirty="0"/>
              <a:t>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3AF0E4-5E7A-4AD3-B3BD-04B70F5B18B7}"/>
              </a:ext>
            </a:extLst>
          </p:cNvPr>
          <p:cNvGrpSpPr/>
          <p:nvPr/>
        </p:nvGrpSpPr>
        <p:grpSpPr>
          <a:xfrm>
            <a:off x="1450975" y="2525733"/>
            <a:ext cx="9895450" cy="2735779"/>
            <a:chOff x="1450975" y="2525733"/>
            <a:chExt cx="9895450" cy="273577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2610DF-65D6-445A-9B2D-48E12403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975" y="2721739"/>
              <a:ext cx="2452529" cy="253977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F2DD2A-B829-4405-8311-06F5606A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9625" y="2525733"/>
              <a:ext cx="4876800" cy="2735779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C5AFB887-4FE2-4198-8F21-5F8043BD4E44}"/>
                </a:ext>
              </a:extLst>
            </p:cNvPr>
            <p:cNvSpPr/>
            <p:nvPr/>
          </p:nvSpPr>
          <p:spPr>
            <a:xfrm>
              <a:off x="4296597" y="3592840"/>
              <a:ext cx="1956619" cy="6015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06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人员分工"/>
          <p:cNvSpPr txBox="1">
            <a:spLocks noGrp="1"/>
          </p:cNvSpPr>
          <p:nvPr>
            <p:ph type="title"/>
          </p:nvPr>
        </p:nvSpPr>
        <p:spPr>
          <a:xfrm>
            <a:off x="1740224" y="430143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err="1"/>
              <a:t>人员分工</a:t>
            </a:r>
            <a:endParaRPr/>
          </a:p>
        </p:txBody>
      </p:sp>
      <p:sp>
        <p:nvSpPr>
          <p:cNvPr id="126" name="项目经理 包嘉杭…"/>
          <p:cNvSpPr txBox="1"/>
          <p:nvPr/>
        </p:nvSpPr>
        <p:spPr>
          <a:xfrm>
            <a:off x="3849445" y="1377141"/>
            <a:ext cx="5282079" cy="13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err="1"/>
              <a:t>项目经理</a:t>
            </a:r>
            <a:r>
              <a:rPr sz="2400"/>
              <a:t> </a:t>
            </a:r>
            <a:r>
              <a:rPr lang="zh-CN" altLang="en-US" sz="2400"/>
              <a:t>张锡涵</a:t>
            </a:r>
          </a:p>
          <a:p>
            <a:pPr algn="l">
              <a:defRPr sz="3000"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分配各个小组成员的工作，全面负责项目的质量管理、进度监控以及目标的实施。进行答辩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的制作与汇报。</a:t>
            </a:r>
          </a:p>
        </p:txBody>
      </p:sp>
      <p:sp>
        <p:nvSpPr>
          <p:cNvPr id="127" name="项目实施工程师 徐翔…"/>
          <p:cNvSpPr txBox="1"/>
          <p:nvPr/>
        </p:nvSpPr>
        <p:spPr>
          <a:xfrm>
            <a:off x="7086050" y="3284967"/>
            <a:ext cx="4090949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>
              <a:defRPr sz="2400" b="1">
                <a:latin typeface="Gill Sans"/>
                <a:ea typeface="Gill Sans"/>
                <a:cs typeface="Gill Sans"/>
              </a:defRPr>
            </a:lvl1pPr>
          </a:lstStyle>
          <a:p>
            <a:r>
              <a:t>项目实施工程师 </a:t>
            </a:r>
            <a:r>
              <a:rPr lang="zh-CN" altLang="en-US"/>
              <a:t>许哲诚</a:t>
            </a:r>
            <a:endParaRPr/>
          </a:p>
          <a:p>
            <a:r>
              <a:rPr sz="2000" b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按照项目实施方案完成具体的实施工作，并进行问题记录和处理</a:t>
            </a:r>
          </a:p>
        </p:txBody>
      </p:sp>
      <p:sp>
        <p:nvSpPr>
          <p:cNvPr id="128" name="售前技术支持 曾晓峰…"/>
          <p:cNvSpPr txBox="1"/>
          <p:nvPr/>
        </p:nvSpPr>
        <p:spPr>
          <a:xfrm>
            <a:off x="1971244" y="3308086"/>
            <a:ext cx="4090949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>
              <a:defRPr sz="2400" b="1">
                <a:latin typeface="Gill Sans"/>
                <a:ea typeface="Gill Sans"/>
                <a:cs typeface="Gill Sans"/>
              </a:defRPr>
            </a:lvl1pPr>
          </a:lstStyle>
          <a:p>
            <a:r>
              <a:rPr err="1"/>
              <a:t>售前技术支持</a:t>
            </a:r>
            <a:r>
              <a:t> </a:t>
            </a:r>
            <a:r>
              <a:rPr lang="zh-CN" altLang="en-US"/>
              <a:t>胡真浩</a:t>
            </a:r>
            <a:endParaRPr/>
          </a:p>
          <a:p>
            <a:r>
              <a:rPr sz="2000" b="0" err="1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项目启动前进行需求分析和实施方案的制定</a:t>
            </a:r>
            <a:endParaRPr sz="2000" b="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9" name="质量总监 陈芸…"/>
          <p:cNvSpPr txBox="1"/>
          <p:nvPr/>
        </p:nvSpPr>
        <p:spPr>
          <a:xfrm>
            <a:off x="7086050" y="5117642"/>
            <a:ext cx="4090949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>
              <a:defRPr sz="2400" b="1">
                <a:latin typeface="Gill Sans"/>
                <a:ea typeface="Gill Sans"/>
                <a:cs typeface="Gill Sans"/>
              </a:defRPr>
            </a:lvl1pPr>
          </a:lstStyle>
          <a:p>
            <a:r>
              <a:t>质量总监 </a:t>
            </a:r>
            <a:r>
              <a:rPr lang="zh-CN" altLang="en-US"/>
              <a:t>于心怡</a:t>
            </a:r>
            <a:endParaRPr/>
          </a:p>
          <a:p>
            <a:r>
              <a:rPr sz="2000" b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指定项目实施过程相关的流程制度规范，把控项目产品/服务质量</a:t>
            </a:r>
          </a:p>
        </p:txBody>
      </p:sp>
      <p:sp>
        <p:nvSpPr>
          <p:cNvPr id="130" name="售后技术支持 雷润冰…"/>
          <p:cNvSpPr txBox="1"/>
          <p:nvPr/>
        </p:nvSpPr>
        <p:spPr>
          <a:xfrm>
            <a:off x="1971244" y="5120345"/>
            <a:ext cx="4090949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>
              <a:defRPr sz="2400" b="1">
                <a:latin typeface="Gill Sans"/>
                <a:ea typeface="Gill Sans"/>
                <a:cs typeface="Gill Sans"/>
              </a:defRPr>
            </a:lvl1pPr>
          </a:lstStyle>
          <a:p>
            <a:r>
              <a:t>售后技术支持 </a:t>
            </a:r>
            <a:r>
              <a:rPr lang="zh-CN" altLang="en-US"/>
              <a:t>邓良昊</a:t>
            </a:r>
            <a:endParaRPr/>
          </a:p>
          <a:p>
            <a:r>
              <a:rPr sz="2000" b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项目测试、日常维护，并进行问题记录与处理，为客户提供技术支持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C5C2C-A213-4C3F-8660-E1A4F40C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001" y="480398"/>
            <a:ext cx="8911687" cy="1280890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：物理小区标识（</a:t>
            </a:r>
            <a:r>
              <a:rPr lang="en-US" altLang="zh-CN" dirty="0"/>
              <a:t>PCI</a:t>
            </a:r>
            <a:r>
              <a:rPr lang="zh-CN" altLang="en-US" dirty="0"/>
              <a:t>）需要满足一定的规则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AD82E-949E-443C-9602-05208B1C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202" y="1771452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物理小区识别码总共有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504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种取值（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0-503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），可以复用，但是在相邻的小区内应当满足两条规则来避免干扰：</a:t>
            </a:r>
          </a:p>
          <a:p>
            <a:pPr marL="742950" lvl="1" indent="-285750" algn="just">
              <a:buFont typeface="+mj-lt"/>
              <a:buAutoNum type="alphaLcParenR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相邻小区的物理小区识别码应当不同。</a:t>
            </a:r>
          </a:p>
          <a:p>
            <a:pPr marL="742950" lvl="1" indent="-285750" algn="just">
              <a:buFont typeface="+mj-lt"/>
              <a:buAutoNum type="alphaLcParenR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相邻小区的物理小区识别码应当满足模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不等。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032978B-A761-430E-91BA-7730C9EA8597}"/>
              </a:ext>
            </a:extLst>
          </p:cNvPr>
          <p:cNvGrpSpPr/>
          <p:nvPr/>
        </p:nvGrpSpPr>
        <p:grpSpPr>
          <a:xfrm>
            <a:off x="9604514" y="3153331"/>
            <a:ext cx="2417523" cy="2772696"/>
            <a:chOff x="9026013" y="3146323"/>
            <a:chExt cx="2417523" cy="2772696"/>
          </a:xfrm>
        </p:grpSpPr>
        <p:sp>
          <p:nvSpPr>
            <p:cNvPr id="6" name="圆: 空心 5">
              <a:extLst>
                <a:ext uri="{FF2B5EF4-FFF2-40B4-BE49-F238E27FC236}">
                  <a16:creationId xmlns:a16="http://schemas.microsoft.com/office/drawing/2014/main" id="{BC9C22A4-90FD-4A5D-BDA5-6ED4D0B8D011}"/>
                </a:ext>
              </a:extLst>
            </p:cNvPr>
            <p:cNvSpPr/>
            <p:nvPr/>
          </p:nvSpPr>
          <p:spPr>
            <a:xfrm>
              <a:off x="9026013" y="3598606"/>
              <a:ext cx="2320413" cy="2320413"/>
            </a:xfrm>
            <a:prstGeom prst="donu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CE330EC-3586-40A3-86E0-2472FBEE4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6219" y="3146323"/>
              <a:ext cx="9833" cy="1622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E725FA6-C648-46D0-8D9D-0FE14C266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036" y="4768645"/>
              <a:ext cx="1128017" cy="1131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40824FC-3F73-4CCF-B670-6E1CC890C8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052" y="4768645"/>
              <a:ext cx="1247484" cy="1084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2599BCA-0405-43A9-9770-94B8A6B8ACC0}"/>
                </a:ext>
              </a:extLst>
            </p:cNvPr>
            <p:cNvSpPr txBox="1"/>
            <p:nvPr/>
          </p:nvSpPr>
          <p:spPr>
            <a:xfrm>
              <a:off x="9777983" y="44561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3E89B1-7205-47C9-85F2-78C184359F46}"/>
                </a:ext>
              </a:extLst>
            </p:cNvPr>
            <p:cNvSpPr txBox="1"/>
            <p:nvPr/>
          </p:nvSpPr>
          <p:spPr>
            <a:xfrm>
              <a:off x="10314039" y="445149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0E92973-20C2-4BCC-B1EC-B98A37CE9152}"/>
                </a:ext>
              </a:extLst>
            </p:cNvPr>
            <p:cNvSpPr txBox="1"/>
            <p:nvPr/>
          </p:nvSpPr>
          <p:spPr>
            <a:xfrm>
              <a:off x="10036178" y="49617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9980C9-86EB-4781-A8AD-7FE1CEEF943B}"/>
                </a:ext>
              </a:extLst>
            </p:cNvPr>
            <p:cNvSpPr txBox="1"/>
            <p:nvPr/>
          </p:nvSpPr>
          <p:spPr>
            <a:xfrm>
              <a:off x="9235975" y="42405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9DA9783-DBE7-44A4-A463-345BCB385442}"/>
                </a:ext>
              </a:extLst>
            </p:cNvPr>
            <p:cNvSpPr txBox="1"/>
            <p:nvPr/>
          </p:nvSpPr>
          <p:spPr>
            <a:xfrm>
              <a:off x="10862486" y="426683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B656B13-3A30-423B-BDE2-43F6D6BFD755}"/>
                </a:ext>
              </a:extLst>
            </p:cNvPr>
            <p:cNvSpPr txBox="1"/>
            <p:nvPr/>
          </p:nvSpPr>
          <p:spPr>
            <a:xfrm>
              <a:off x="10050729" y="546334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6BA5F69B-8CF3-47A9-82CC-DD6716AFA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8"/>
          <a:stretch/>
        </p:blipFill>
        <p:spPr>
          <a:xfrm>
            <a:off x="331775" y="4129336"/>
            <a:ext cx="4730781" cy="14022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D13F0A-CC19-4B33-8FB0-A55C0CFD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55" y="3512108"/>
            <a:ext cx="1858094" cy="2617444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B5B5F3A-FDF3-494E-B170-AFEBAFBC012D}"/>
              </a:ext>
            </a:extLst>
          </p:cNvPr>
          <p:cNvCxnSpPr>
            <a:cxnSpLocks/>
          </p:cNvCxnSpPr>
          <p:nvPr/>
        </p:nvCxnSpPr>
        <p:spPr>
          <a:xfrm>
            <a:off x="5546627" y="3873910"/>
            <a:ext cx="1178638" cy="36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B38B67A-7F64-452F-B60F-B572DD48AEA4}"/>
              </a:ext>
            </a:extLst>
          </p:cNvPr>
          <p:cNvCxnSpPr/>
          <p:nvPr/>
        </p:nvCxnSpPr>
        <p:spPr>
          <a:xfrm flipV="1">
            <a:off x="5546627" y="5331092"/>
            <a:ext cx="1178638" cy="50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F749CFB-D965-4D4F-B645-EDECD89F70E5}"/>
              </a:ext>
            </a:extLst>
          </p:cNvPr>
          <p:cNvCxnSpPr>
            <a:cxnSpLocks/>
          </p:cNvCxnSpPr>
          <p:nvPr/>
        </p:nvCxnSpPr>
        <p:spPr>
          <a:xfrm flipH="1" flipV="1">
            <a:off x="7688362" y="4057233"/>
            <a:ext cx="891863" cy="48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619168F-48A1-4F8C-82AF-935952C75091}"/>
              </a:ext>
            </a:extLst>
          </p:cNvPr>
          <p:cNvCxnSpPr>
            <a:cxnSpLocks/>
          </p:cNvCxnSpPr>
          <p:nvPr/>
        </p:nvCxnSpPr>
        <p:spPr>
          <a:xfrm flipH="1" flipV="1">
            <a:off x="7688363" y="5331092"/>
            <a:ext cx="886684" cy="250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E2D9771-55C3-4B1C-9C5B-D4B705445DD1}"/>
              </a:ext>
            </a:extLst>
          </p:cNvPr>
          <p:cNvSpPr txBox="1"/>
          <p:nvPr/>
        </p:nvSpPr>
        <p:spPr>
          <a:xfrm>
            <a:off x="5184119" y="36549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8A8AEFD-1C53-4156-9A53-EDD288ABD8B4}"/>
              </a:ext>
            </a:extLst>
          </p:cNvPr>
          <p:cNvSpPr txBox="1"/>
          <p:nvPr/>
        </p:nvSpPr>
        <p:spPr>
          <a:xfrm>
            <a:off x="5256378" y="56530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7D6A86E-93BD-4B9B-8AE9-AC21A87DEBF6}"/>
              </a:ext>
            </a:extLst>
          </p:cNvPr>
          <p:cNvSpPr txBox="1"/>
          <p:nvPr/>
        </p:nvSpPr>
        <p:spPr>
          <a:xfrm>
            <a:off x="8575047" y="43550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128523D-84BA-4A48-B37D-5C35E472A29D}"/>
              </a:ext>
            </a:extLst>
          </p:cNvPr>
          <p:cNvSpPr txBox="1"/>
          <p:nvPr/>
        </p:nvSpPr>
        <p:spPr>
          <a:xfrm>
            <a:off x="8618875" y="54680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00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D058-864C-469B-BE85-1BD34191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908" y="624110"/>
            <a:ext cx="8911687" cy="1280890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：小区的中心载频应当合理利用频段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C2FA0-CF99-417F-9B67-27BD2BC0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7426950" cy="3450613"/>
          </a:xfrm>
        </p:spPr>
        <p:txBody>
          <a:bodyPr/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当小区的频域带宽（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）设定为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时，对于中国移动可以使用的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频段（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2575-2635MHz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），可划分为三个频段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2575-2595MHz</a:t>
            </a:r>
          </a:p>
          <a:p>
            <a:pPr lvl="1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2595-2615MHz</a:t>
            </a:r>
          </a:p>
          <a:p>
            <a:pPr lvl="1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2615-2635MHz</a:t>
            </a:r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所以中心频点应该设置为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2585MHz, 2605MHz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2625MHz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，这样可以恰好分成三个子频段，使得频段资源可以被充分利用。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1FEB7FA-74B0-4C23-B6BD-4F0B90ED5C0E}"/>
              </a:ext>
            </a:extLst>
          </p:cNvPr>
          <p:cNvGraphicFramePr>
            <a:graphicFrameLocks noGrp="1"/>
          </p:cNvGraphicFramePr>
          <p:nvPr/>
        </p:nvGraphicFramePr>
        <p:xfrm>
          <a:off x="8878530" y="2824997"/>
          <a:ext cx="1897508" cy="2626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508">
                  <a:extLst>
                    <a:ext uri="{9D8B030D-6E8A-4147-A177-3AD203B41FA5}">
                      <a16:colId xmlns:a16="http://schemas.microsoft.com/office/drawing/2014/main" val="199258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/>
                        <a:t>2575MHz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7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/>
                        <a:t>2595MHz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88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/>
                        <a:t>2615MHz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93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/>
                        <a:t>2635Mhz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323169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8BB4CBC-32C0-48F9-ACB8-541B7258AA35}"/>
              </a:ext>
            </a:extLst>
          </p:cNvPr>
          <p:cNvGraphicFramePr>
            <a:graphicFrameLocks noGrp="1"/>
          </p:cNvGraphicFramePr>
          <p:nvPr/>
        </p:nvGraphicFramePr>
        <p:xfrm>
          <a:off x="10610763" y="2938856"/>
          <a:ext cx="1438787" cy="1969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787">
                  <a:extLst>
                    <a:ext uri="{9D8B030D-6E8A-4147-A177-3AD203B41FA5}">
                      <a16:colId xmlns:a16="http://schemas.microsoft.com/office/drawing/2014/main" val="209858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2585MHz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2605MHz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2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2625MHz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285718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3731122-62F3-43FB-A880-4A4E144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85" y="4628418"/>
            <a:ext cx="4138019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aRT-1"/>
          <p:cNvSpPr txBox="1">
            <a:spLocks noGrp="1"/>
          </p:cNvSpPr>
          <p:nvPr>
            <p:ph type="title"/>
          </p:nvPr>
        </p:nvSpPr>
        <p:spPr>
          <a:xfrm>
            <a:off x="4262437" y="714375"/>
            <a:ext cx="4143376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t>Pa</a:t>
            </a:r>
            <a:r>
              <a:rPr lang="en-US" altLang="zh-CN"/>
              <a:t>rt</a:t>
            </a:r>
            <a:r>
              <a:t>-</a:t>
            </a:r>
            <a:r>
              <a:rPr lang="en-US"/>
              <a:t>4</a:t>
            </a:r>
          </a:p>
        </p:txBody>
      </p:sp>
      <p:sp>
        <p:nvSpPr>
          <p:cNvPr id="123" name="项目简介"/>
          <p:cNvSpPr txBox="1">
            <a:spLocks noGrp="1"/>
          </p:cNvSpPr>
          <p:nvPr>
            <p:ph type="body" sz="quarter" idx="1"/>
          </p:nvPr>
        </p:nvSpPr>
        <p:spPr>
          <a:xfrm>
            <a:off x="4024312" y="3639494"/>
            <a:ext cx="4143376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zh-CN" altLang="en-US"/>
              <a:t>项目实施</a:t>
            </a:r>
            <a:r>
              <a:rPr lang="zh-CN" altLang="en-US" err="1"/>
              <a:t>流程</a:t>
            </a:r>
          </a:p>
          <a:p>
            <a:r>
              <a:rPr lang="zh-CN" altLang="en-US"/>
              <a:t>与质量</a:t>
            </a:r>
            <a:r>
              <a:rPr lang="zh-CN" altLang="en-US" err="1"/>
              <a:t>检查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5760" y="344805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/>
              <a:t>项目实施流程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174750"/>
            <a:ext cx="12002770" cy="5682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43607" y="5823581"/>
            <a:ext cx="372954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总体情况：基本按照流程合规完成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5760" y="344805"/>
            <a:ext cx="5059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/>
              <a:t>项目质量检查情况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2032000" y="117475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谢谢观看"/>
          <p:cNvSpPr txBox="1">
            <a:spLocks noGrp="1"/>
          </p:cNvSpPr>
          <p:nvPr>
            <p:ph type="title"/>
          </p:nvPr>
        </p:nvSpPr>
        <p:spPr>
          <a:xfrm>
            <a:off x="3682932" y="1258850"/>
            <a:ext cx="6918607" cy="27324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项目课题"/>
          <p:cNvSpPr txBox="1">
            <a:spLocks noGrp="1"/>
          </p:cNvSpPr>
          <p:nvPr>
            <p:ph type="title"/>
          </p:nvPr>
        </p:nvSpPr>
        <p:spPr>
          <a:xfrm>
            <a:off x="1676913" y="706962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项目课题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39B4D3-046B-4E4E-A433-1A0CE47C9EFD}"/>
              </a:ext>
            </a:extLst>
          </p:cNvPr>
          <p:cNvSpPr txBox="1"/>
          <p:nvPr/>
        </p:nvSpPr>
        <p:spPr>
          <a:xfrm>
            <a:off x="1615669" y="1577962"/>
            <a:ext cx="93640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北京邮电大学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TD-LTE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实验室工程项目的设计与实现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以现网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TD-LTE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组网技术为基础，全局统筹，选取或虚拟某个高校，规划此校内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TD-LTE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网络。接入网侧基站相关规划为主，核心网侧、传输网络等为辅进行描述；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对项目背景，规划，施工建设过程中工程项目管理流程各个环节详细地描述；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注重项目组团队配合；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输出包含地市网络规划图，规划站址选择，星型组网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链状组网选择等。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利用网管完成规划，在子网下创建总体规划，并选取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个站进行具体参数配置。（包含运营商、系统参数、设备、传输网络、无线参数）</a:t>
            </a:r>
          </a:p>
          <a:p>
            <a:pPr marL="457200" indent="-457200" algn="l">
              <a:buFont typeface="+mj-lt"/>
              <a:buAutoNum type="arabicPeriod"/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配置参数自行规划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项目整体进程"/>
          <p:cNvSpPr txBox="1">
            <a:spLocks noGrp="1"/>
          </p:cNvSpPr>
          <p:nvPr>
            <p:ph type="title"/>
          </p:nvPr>
        </p:nvSpPr>
        <p:spPr>
          <a:xfrm>
            <a:off x="1799054" y="685315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项目整体进程</a:t>
            </a:r>
          </a:p>
        </p:txBody>
      </p:sp>
      <p:sp>
        <p:nvSpPr>
          <p:cNvPr id="136" name="1. 项目小组建立…"/>
          <p:cNvSpPr txBox="1"/>
          <p:nvPr/>
        </p:nvSpPr>
        <p:spPr>
          <a:xfrm>
            <a:off x="1786968" y="1769751"/>
            <a:ext cx="8668110" cy="10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320"/>
              <a:t>1. 项目小组建立</a:t>
            </a:r>
          </a:p>
          <a:p>
            <a:pPr algn="l"/>
            <a:r>
              <a:rPr sz="2109">
                <a:solidFill>
                  <a:prstClr val="black"/>
                </a:solidFill>
                <a:latin typeface="+mn-ea"/>
                <a:sym typeface="Arial"/>
              </a:rPr>
              <a:t>• </a:t>
            </a:r>
            <a:r>
              <a:rPr sz="2109">
                <a:solidFill>
                  <a:prstClr val="black"/>
                </a:solidFill>
                <a:latin typeface="+mn-ea"/>
              </a:rPr>
              <a:t>项目经理和质量总监成立了QC小组，讨论并进行了人员分工，并召开项目质量分析会，强化质量意识。</a:t>
            </a:r>
          </a:p>
        </p:txBody>
      </p:sp>
      <p:sp>
        <p:nvSpPr>
          <p:cNvPr id="137" name="2. 相关知识与原理的学习…"/>
          <p:cNvSpPr txBox="1"/>
          <p:nvPr/>
        </p:nvSpPr>
        <p:spPr>
          <a:xfrm>
            <a:off x="1799054" y="3075246"/>
            <a:ext cx="8643938" cy="153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320"/>
              <a:t>2. 相关知识与原理的学习</a:t>
            </a:r>
          </a:p>
          <a:p>
            <a:pPr algn="l"/>
            <a:r>
              <a:rPr sz="2109">
                <a:solidFill>
                  <a:prstClr val="black"/>
                </a:solidFill>
                <a:latin typeface="Gill Sans"/>
                <a:sym typeface="Arial"/>
              </a:rPr>
              <a:t>• </a:t>
            </a:r>
            <a:r>
              <a:rPr sz="2109">
                <a:solidFill>
                  <a:prstClr val="black"/>
                </a:solidFill>
                <a:latin typeface="Gill Sans"/>
              </a:rPr>
              <a:t>从4G无线产品入手，学习了LTE中的eNodeB基站、BBU（基带处理单元）硬件系统、RRU（射频拉远模块）硬件系统等LTE基站开通需具备的知识和原理。</a:t>
            </a:r>
          </a:p>
          <a:p>
            <a:pPr algn="l"/>
            <a:endParaRPr sz="844">
              <a:solidFill>
                <a:srgbClr val="000000"/>
              </a:solidFill>
            </a:endParaRPr>
          </a:p>
        </p:txBody>
      </p:sp>
      <p:sp>
        <p:nvSpPr>
          <p:cNvPr id="138" name="3. 项目启动准备…"/>
          <p:cNvSpPr txBox="1"/>
          <p:nvPr/>
        </p:nvSpPr>
        <p:spPr>
          <a:xfrm>
            <a:off x="1774031" y="4583201"/>
            <a:ext cx="8693984" cy="153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320"/>
              <a:t>3. 项目启动准备</a:t>
            </a:r>
          </a:p>
          <a:p>
            <a:pPr algn="l">
              <a:defRPr sz="3000"/>
            </a:pPr>
            <a:r>
              <a:rPr sz="2109">
                <a:solidFill>
                  <a:prstClr val="black"/>
                </a:solidFill>
                <a:latin typeface="Gill Sans"/>
                <a:sym typeface="Arial"/>
              </a:rPr>
              <a:t>• </a:t>
            </a:r>
            <a:r>
              <a:rPr sz="2109">
                <a:solidFill>
                  <a:prstClr val="black"/>
                </a:solidFill>
                <a:latin typeface="Gill Sans"/>
              </a:rPr>
              <a:t>需求分析和项目实施方案制定后，全组熟悉了爱菠萝线上实习平台的基本操作，通过配置数据了解了LTE基站开通的基本技术。</a:t>
            </a:r>
          </a:p>
          <a:p>
            <a:pPr algn="l"/>
            <a:endParaRPr sz="2109">
              <a:solidFill>
                <a:prstClr val="black"/>
              </a:solidFill>
              <a:latin typeface="Gill Sans"/>
            </a:endParaRPr>
          </a:p>
          <a:p>
            <a:pPr algn="l"/>
            <a:endParaRPr sz="844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1. 项目小组建立…"/>
          <p:cNvSpPr txBox="1"/>
          <p:nvPr/>
        </p:nvSpPr>
        <p:spPr>
          <a:xfrm>
            <a:off x="1872000" y="1703508"/>
            <a:ext cx="8668110" cy="120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2320" b="1">
                <a:latin typeface="Gill Sans"/>
              </a:rPr>
              <a:t>4.</a:t>
            </a:r>
            <a:r>
              <a:rPr lang="zh-CN" altLang="zh-CN" sz="2320" b="1">
                <a:latin typeface="Gill Sans"/>
              </a:rPr>
              <a:t>项目执行阶段</a:t>
            </a:r>
            <a:endParaRPr lang="en-US" altLang="zh-CN" sz="2320" b="1">
              <a:latin typeface="Gill Sans"/>
            </a:endParaRPr>
          </a:p>
          <a:p>
            <a:pPr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lang="zh-CN" altLang="en-US" sz="21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硬件系统、</a:t>
            </a:r>
            <a:r>
              <a:rPr kumimoji="0" lang="en-US" altLang="zh-CN" sz="21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RRU</a:t>
            </a:r>
            <a:r>
              <a:rPr kumimoji="0" lang="zh-CN" altLang="en-US" sz="21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（射频拉远模块）硬件系统等</a:t>
            </a:r>
            <a:r>
              <a:rPr kumimoji="0" lang="en-US" altLang="zh-CN" sz="21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LTE</a:t>
            </a:r>
            <a:r>
              <a:rPr kumimoji="0" lang="zh-CN" altLang="en-US" sz="21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基站开通需具备的知识和原理</a:t>
            </a:r>
            <a:endParaRPr lang="en-US" altLang="zh-CN" sz="2109"/>
          </a:p>
          <a:p>
            <a:pPr algn="l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endParaRPr lang="zh-CN" altLang="en-US" sz="844">
              <a:solidFill>
                <a:srgbClr val="000000"/>
              </a:solidFill>
            </a:endParaRPr>
          </a:p>
        </p:txBody>
      </p:sp>
      <p:sp>
        <p:nvSpPr>
          <p:cNvPr id="137" name="2. 相关知识与原理的学习…"/>
          <p:cNvSpPr txBox="1"/>
          <p:nvPr/>
        </p:nvSpPr>
        <p:spPr>
          <a:xfrm>
            <a:off x="1846126" y="3271216"/>
            <a:ext cx="8643938" cy="91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0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2320" b="1">
                <a:latin typeface="Gill Sans"/>
              </a:rPr>
              <a:t>5.</a:t>
            </a:r>
            <a:r>
              <a:rPr lang="zh-CN" altLang="zh-CN" sz="2320" b="1">
                <a:latin typeface="Gill Sans"/>
              </a:rPr>
              <a:t>项目实施全程</a:t>
            </a:r>
            <a:endParaRPr lang="en-US" altLang="zh-CN" sz="2320" b="1">
              <a:latin typeface="Gill Sans"/>
            </a:endParaRPr>
          </a:p>
          <a:p>
            <a:pPr lvl="0"/>
            <a:r>
              <a:rPr lang="zh-CN" altLang="zh-CN" sz="2109">
                <a:solidFill>
                  <a:prstClr val="black"/>
                </a:solidFill>
                <a:latin typeface="Gill Sans"/>
              </a:rPr>
              <a:t>项目经理实时控制项目进度，质量总监对质量进行严格把控。</a:t>
            </a:r>
            <a:endParaRPr lang="en-US" altLang="zh-CN" sz="2109">
              <a:solidFill>
                <a:prstClr val="black"/>
              </a:solidFill>
              <a:latin typeface="Gill Sans"/>
            </a:endParaRPr>
          </a:p>
          <a:p>
            <a:pPr algn="l"/>
            <a:endParaRPr sz="844">
              <a:solidFill>
                <a:srgbClr val="000000"/>
              </a:solidFill>
            </a:endParaRPr>
          </a:p>
        </p:txBody>
      </p:sp>
      <p:sp>
        <p:nvSpPr>
          <p:cNvPr id="138" name="3. 项目启动准备…"/>
          <p:cNvSpPr txBox="1"/>
          <p:nvPr/>
        </p:nvSpPr>
        <p:spPr>
          <a:xfrm>
            <a:off x="1846126" y="4741126"/>
            <a:ext cx="8693984" cy="127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0">
              <a:defRPr sz="33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2320" b="1">
                <a:latin typeface="Gill Sans"/>
              </a:rPr>
              <a:t>6.</a:t>
            </a:r>
            <a:r>
              <a:rPr lang="zh-CN" altLang="zh-CN" sz="2320" b="1">
                <a:latin typeface="Gill Sans"/>
              </a:rPr>
              <a:t>项目结束后</a:t>
            </a:r>
            <a:endParaRPr lang="en-US" altLang="zh-CN" sz="2320" b="1">
              <a:latin typeface="Gill Sans"/>
            </a:endParaRPr>
          </a:p>
          <a:p>
            <a:pPr lvl="0"/>
            <a:r>
              <a:rPr lang="zh-CN" altLang="zh-CN" sz="2109">
                <a:solidFill>
                  <a:prstClr val="black"/>
                </a:solidFill>
                <a:latin typeface="Gill Sans"/>
              </a:rPr>
              <a:t>项目经理将结果交予指导教师验证并评估，项目经理撰写项目总结。</a:t>
            </a:r>
          </a:p>
          <a:p>
            <a:endParaRPr sz="2320" b="1">
              <a:latin typeface="Gill Sans"/>
            </a:endParaRPr>
          </a:p>
          <a:p>
            <a:pPr algn="l"/>
            <a:endParaRPr sz="844">
              <a:solidFill>
                <a:srgbClr val="000000"/>
              </a:solidFill>
            </a:endParaRPr>
          </a:p>
        </p:txBody>
      </p:sp>
      <p:sp>
        <p:nvSpPr>
          <p:cNvPr id="10" name="项目整体进程">
            <a:extLst>
              <a:ext uri="{FF2B5EF4-FFF2-40B4-BE49-F238E27FC236}">
                <a16:creationId xmlns:a16="http://schemas.microsoft.com/office/drawing/2014/main" id="{5E37CEA4-4FBF-4094-9077-B4F3FC839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9054" y="685315"/>
            <a:ext cx="8643938" cy="710348"/>
          </a:xfrm>
          <a:prstGeom prst="rect">
            <a:avLst/>
          </a:prstGeom>
        </p:spPr>
        <p:txBody>
          <a:bodyPr/>
          <a:lstStyle/>
          <a:p>
            <a:r>
              <a:t>项目整体进程</a:t>
            </a:r>
          </a:p>
        </p:txBody>
      </p:sp>
    </p:spTree>
    <p:extLst>
      <p:ext uri="{BB962C8B-B14F-4D97-AF65-F5344CB8AC3E}">
        <p14:creationId xmlns:p14="http://schemas.microsoft.com/office/powerpoint/2010/main" val="267172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aRT-2"/>
          <p:cNvSpPr txBox="1">
            <a:spLocks noGrp="1"/>
          </p:cNvSpPr>
          <p:nvPr>
            <p:ph type="title"/>
          </p:nvPr>
        </p:nvSpPr>
        <p:spPr>
          <a:xfrm>
            <a:off x="4262437" y="714375"/>
            <a:ext cx="4143376" cy="2732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t>Pa</a:t>
            </a:r>
            <a:r>
              <a:rPr lang="en-US"/>
              <a:t>rt</a:t>
            </a:r>
            <a:r>
              <a:t>-2</a:t>
            </a:r>
          </a:p>
        </p:txBody>
      </p:sp>
      <p:sp>
        <p:nvSpPr>
          <p:cNvPr id="142" name="项目实施"/>
          <p:cNvSpPr txBox="1">
            <a:spLocks noGrp="1"/>
          </p:cNvSpPr>
          <p:nvPr>
            <p:ph type="body" sz="quarter" idx="1"/>
          </p:nvPr>
        </p:nvSpPr>
        <p:spPr>
          <a:xfrm>
            <a:off x="4118058" y="3618868"/>
            <a:ext cx="4143376" cy="2732485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项目实施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参数配置"/>
          <p:cNvSpPr txBox="1">
            <a:spLocks noGrp="1"/>
          </p:cNvSpPr>
          <p:nvPr>
            <p:ph type="title"/>
          </p:nvPr>
        </p:nvSpPr>
        <p:spPr>
          <a:xfrm>
            <a:off x="1455466" y="776779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参数配置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0DABC9-36FF-47F7-9400-EFE9142E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1" y="1698170"/>
            <a:ext cx="5074864" cy="4795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ADDE04-ECC2-499C-825E-BE5FBD80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48" y="1961739"/>
            <a:ext cx="5670331" cy="3965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设备位置分配"/>
          <p:cNvSpPr txBox="1">
            <a:spLocks noGrp="1"/>
          </p:cNvSpPr>
          <p:nvPr>
            <p:ph type="title"/>
          </p:nvPr>
        </p:nvSpPr>
        <p:spPr>
          <a:xfrm>
            <a:off x="1260787" y="564402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设备位置分配</a:t>
            </a:r>
            <a:endParaRPr dirty="0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99E853EE-144F-4134-8F89-F5802FA61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87" y="1620318"/>
            <a:ext cx="3603536" cy="50798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07E160-AF4A-4D93-93B1-8FF565BAE8B4}"/>
              </a:ext>
            </a:extLst>
          </p:cNvPr>
          <p:cNvSpPr txBox="1"/>
          <p:nvPr/>
        </p:nvSpPr>
        <p:spPr>
          <a:xfrm>
            <a:off x="5997249" y="1620318"/>
            <a:ext cx="44658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设定</a:t>
            </a:r>
            <a:r>
              <a:rPr lang="en-US" altLang="zh-CN" sz="2800"/>
              <a:t>BBU</a:t>
            </a:r>
            <a:r>
              <a:rPr lang="zh-CN" altLang="en-US" sz="2800"/>
              <a:t>位于行政楼，四个</a:t>
            </a:r>
            <a:r>
              <a:rPr lang="en-US" altLang="zh-CN" sz="2800"/>
              <a:t>RRU</a:t>
            </a:r>
            <a:r>
              <a:rPr lang="zh-CN" altLang="en-US" sz="2800"/>
              <a:t>分别位于学五公寓（西北）、北邮科技园（东北）、教三楼（西南）、网络中心（东南）。该方案可使校园网良好覆盖整个校园，能够有效满足需求。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</TotalTime>
  <Words>900</Words>
  <Application>Microsoft Office PowerPoint</Application>
  <PresentationFormat>宽屏</PresentationFormat>
  <Paragraphs>138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Gill Sans</vt:lpstr>
      <vt:lpstr>等线</vt:lpstr>
      <vt:lpstr>黑体</vt:lpstr>
      <vt:lpstr>Arial</vt:lpstr>
      <vt:lpstr>Century Gothic</vt:lpstr>
      <vt:lpstr>Wingdings 3</vt:lpstr>
      <vt:lpstr>丝状</vt:lpstr>
      <vt:lpstr>专业实习汇报</vt:lpstr>
      <vt:lpstr>Part-1</vt:lpstr>
      <vt:lpstr>人员分工</vt:lpstr>
      <vt:lpstr>项目课题</vt:lpstr>
      <vt:lpstr>项目整体进程</vt:lpstr>
      <vt:lpstr>项目整体进程</vt:lpstr>
      <vt:lpstr>Part-2</vt:lpstr>
      <vt:lpstr>参数配置</vt:lpstr>
      <vt:lpstr>设备位置分配</vt:lpstr>
      <vt:lpstr>1. 创建网元</vt:lpstr>
      <vt:lpstr>2. 选择运营商 </vt:lpstr>
      <vt:lpstr>3. 配置 PLMN </vt:lpstr>
      <vt:lpstr>4. 时间配置</vt:lpstr>
      <vt:lpstr>5. 添加设备</vt:lpstr>
      <vt:lpstr>6. 拓扑视图</vt:lpstr>
      <vt:lpstr>7. 时钟设备</vt:lpstr>
      <vt:lpstr>8. 光口设备</vt:lpstr>
      <vt:lpstr>9. 物理层端口</vt:lpstr>
      <vt:lpstr>10. 以太网链路层</vt:lpstr>
      <vt:lpstr>11.IP 层配置</vt:lpstr>
      <vt:lpstr>12.带宽资源</vt:lpstr>
      <vt:lpstr>13.SCTP配置</vt:lpstr>
      <vt:lpstr>14.业务与DSCP映射</vt:lpstr>
      <vt:lpstr>15.OMC通道</vt:lpstr>
      <vt:lpstr>16.TD-LTE参数</vt:lpstr>
      <vt:lpstr>17.基带资源配置</vt:lpstr>
      <vt:lpstr>18.小区配置</vt:lpstr>
      <vt:lpstr>Part-3</vt:lpstr>
      <vt:lpstr>问题1：如果要覆盖整个校园，则需要4台RRU，进而需要2台BPL1.</vt:lpstr>
      <vt:lpstr>问题2：物理小区标识（PCI）需要满足一定的规则</vt:lpstr>
      <vt:lpstr>问题3：小区的中心载频应当合理利用频段</vt:lpstr>
      <vt:lpstr>Part-4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专业实习汇报</dc:title>
  <dc:creator>张 锡涵</dc:creator>
  <cp:lastModifiedBy>张 锡涵</cp:lastModifiedBy>
  <cp:revision>5</cp:revision>
  <dcterms:created xsi:type="dcterms:W3CDTF">2021-09-07T13:51:58Z</dcterms:created>
  <dcterms:modified xsi:type="dcterms:W3CDTF">2021-09-08T05:41:53Z</dcterms:modified>
</cp:coreProperties>
</file>